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5" r:id="rId7"/>
    <p:sldId id="266" r:id="rId8"/>
    <p:sldId id="267" r:id="rId9"/>
    <p:sldId id="260" r:id="rId10"/>
    <p:sldId id="263" r:id="rId11"/>
  </p:sldIdLst>
  <p:sldSz cx="12192000" cy="6858000"/>
  <p:notesSz cx="12192000" cy="6858000"/>
  <p:embeddedFontLst>
    <p:embeddedFont>
      <p:font typeface="Abadi" panose="020B0604020104020204" pitchFamily="34" charset="0"/>
      <p:regular r:id="rId12"/>
      <p:bold r:id="rId13"/>
      <p:italic r:id="rId14"/>
      <p:boldItalic r:id="rId15"/>
    </p:embeddedFont>
    <p:embeddedFont>
      <p:font typeface="PT Serif" panose="020A0603040505020204" pitchFamily="18" charset="-52"/>
      <p:regular r:id="rId16"/>
      <p:bold r:id="rId17"/>
      <p:italic r:id="rId18"/>
      <p:boldItalic r:id="rId19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8B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883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3806" y="3645024"/>
            <a:ext cx="10744387" cy="1975139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72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7200" dirty="0">
                <a:latin typeface="Times New Roman"/>
                <a:ea typeface="Times New Roman"/>
                <a:cs typeface="Times New Roman"/>
              </a:rPr>
              <a:t>Транспортная сфера</a:t>
            </a:r>
            <a:r>
              <a:rPr sz="72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72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Владимирской</a:t>
            </a:r>
            <a:r>
              <a:rPr sz="72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72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области</a:t>
            </a:r>
            <a:r>
              <a:rPr sz="72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sz="48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0476718" name="Скругленный прямоугольник 3"/>
          <p:cNvSpPr/>
          <p:nvPr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07910" y="0"/>
            <a:ext cx="5837413" cy="462326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10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918706" y="752923"/>
            <a:ext cx="10108272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529503" y="-189114"/>
            <a:ext cx="4233838" cy="4447309"/>
          </a:xfrm>
          <a:prstGeom prst="rect">
            <a:avLst/>
          </a:prstGeom>
        </p:spPr>
      </p:pic>
      <p:sp>
        <p:nvSpPr>
          <p:cNvPr id="310580051" name="TextBox 310580050"/>
          <p:cNvSpPr txBox="1"/>
          <p:nvPr/>
        </p:nvSpPr>
        <p:spPr bwMode="auto">
          <a:xfrm>
            <a:off x="1906217" y="444803"/>
            <a:ext cx="8747603" cy="9180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показалось вам наиболее познавательным? </a:t>
            </a:r>
          </a:p>
          <a:p>
            <a:pPr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профессии вас особенно привлекли?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5385057" name=" 315385056"/>
          <p:cNvSpPr/>
          <p:nvPr/>
        </p:nvSpPr>
        <p:spPr bwMode="auto">
          <a:xfrm>
            <a:off x="6716952" y="512933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BA9EC0-019D-ACBD-3652-18FDD16A3C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2168" y="1362875"/>
            <a:ext cx="8491618" cy="5437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/>
          <p:cNvSpPr txBox="1"/>
          <p:nvPr/>
        </p:nvSpPr>
        <p:spPr bwMode="auto">
          <a:xfrm>
            <a:off x="119336" y="1340768"/>
            <a:ext cx="4968552" cy="38082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Транспортная система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совокупность всех путей сообщения, транспортных средств и технических устройств для перемещения людей и грузов.</a:t>
            </a:r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74D526-EA1E-456F-F9A0-5EDE06618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5652" y="2924944"/>
            <a:ext cx="7196348" cy="3808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7621299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4AC7A8B-08E8-D61F-9F7C-BD43394667E6}" type="slidenum">
              <a:rPr lang="ru-RU"/>
              <a:t>3</a:t>
            </a:fld>
            <a:endParaRPr lang="ru-RU"/>
          </a:p>
        </p:txBody>
      </p:sp>
      <p:sp>
        <p:nvSpPr>
          <p:cNvPr id="630074616" name="Скругленный прямоугольник 7"/>
          <p:cNvSpPr/>
          <p:nvPr/>
        </p:nvSpPr>
        <p:spPr bwMode="auto">
          <a:xfrm>
            <a:off x="35632" y="294542"/>
            <a:ext cx="5073081" cy="6302810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Владимирская область —важный транспортный узел России. 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наш регион проходят: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Железнодорожные пути трёх филиалов ОАО «РЖД»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Автомобильные магистрали федерального значения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Воздушный транспорт (аэропорт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Семязино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B03033-B886-90D6-6770-2E918576D9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7" y="1328894"/>
            <a:ext cx="7356512" cy="480821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4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119336" y="404664"/>
            <a:ext cx="5112567" cy="5445123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«Горьковская железная дорога» направление в Нижний Новгород;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«Московская железная дорога» направление в Москву;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«Северная железная дорога» направление в Ярославль.</a:t>
            </a:r>
          </a:p>
        </p:txBody>
      </p:sp>
      <p:sp>
        <p:nvSpPr>
          <p:cNvPr id="1661987435" name=" 1661987434"/>
          <p:cNvSpPr/>
          <p:nvPr/>
        </p:nvSpPr>
        <p:spPr bwMode="auto">
          <a:xfrm>
            <a:off x="11493059" y="4086922"/>
            <a:ext cx="1400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26483885" name=" 1926483884"/>
          <p:cNvSpPr/>
          <p:nvPr/>
        </p:nvSpPr>
        <p:spPr bwMode="auto">
          <a:xfrm>
            <a:off x="16031072" y="-582200"/>
            <a:ext cx="457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10926547" name=" 1210926546"/>
          <p:cNvSpPr/>
          <p:nvPr/>
        </p:nvSpPr>
        <p:spPr bwMode="auto">
          <a:xfrm>
            <a:off x="12717702" y="6223792"/>
            <a:ext cx="895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06832969" name=" 1206832968"/>
          <p:cNvSpPr/>
          <p:nvPr/>
        </p:nvSpPr>
        <p:spPr bwMode="auto">
          <a:xfrm>
            <a:off x="12292152" y="8095161"/>
            <a:ext cx="818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50651140" name=" 950651139"/>
          <p:cNvSpPr/>
          <p:nvPr/>
        </p:nvSpPr>
        <p:spPr bwMode="auto">
          <a:xfrm>
            <a:off x="15570846" y="6173904"/>
            <a:ext cx="1204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18533183" name=" 1418533182"/>
          <p:cNvSpPr/>
          <p:nvPr/>
        </p:nvSpPr>
        <p:spPr bwMode="auto">
          <a:xfrm>
            <a:off x="15570846" y="7969497"/>
            <a:ext cx="946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7FEE44F-DDB7-EE7B-92C0-1339FD7BD7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03845" y="1854158"/>
            <a:ext cx="7168819" cy="468554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682A1EEC-8499-9C76-DCA5-3BFC7C99A77E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222B5EE-7B1A-68F0-906E-1217C705DA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5</a:t>
            </a:fld>
            <a:endParaRPr lang="ru-RU"/>
          </a:p>
        </p:txBody>
      </p:sp>
      <p:sp>
        <p:nvSpPr>
          <p:cNvPr id="2110218763" name=" 2110218762">
            <a:extLst>
              <a:ext uri="{FF2B5EF4-FFF2-40B4-BE49-F238E27FC236}">
                <a16:creationId xmlns:a16="http://schemas.microsoft.com/office/drawing/2014/main" id="{63CE26C5-BBBE-934B-88DB-AF38435C2078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>
            <a:extLst>
              <a:ext uri="{FF2B5EF4-FFF2-40B4-BE49-F238E27FC236}">
                <a16:creationId xmlns:a16="http://schemas.microsoft.com/office/drawing/2014/main" id="{52F24F88-4E19-39F0-ED09-5F4DD3C851F5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>
            <a:extLst>
              <a:ext uri="{FF2B5EF4-FFF2-40B4-BE49-F238E27FC236}">
                <a16:creationId xmlns:a16="http://schemas.microsoft.com/office/drawing/2014/main" id="{99F66988-58FC-53C6-75E2-567DA798C523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50A999-DFEC-BC48-DC62-41DB7F3F16FC}"/>
              </a:ext>
            </a:extLst>
          </p:cNvPr>
          <p:cNvSpPr txBox="1"/>
          <p:nvPr/>
        </p:nvSpPr>
        <p:spPr>
          <a:xfrm>
            <a:off x="181758" y="4233808"/>
            <a:ext cx="3871857" cy="1200329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Машинист локомотива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(управляет пассажирскими/грузовыми поездами)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853050-DC04-BC67-C35D-E8F2FDF57890}"/>
              </a:ext>
            </a:extLst>
          </p:cNvPr>
          <p:cNvSpPr txBox="1"/>
          <p:nvPr/>
        </p:nvSpPr>
        <p:spPr>
          <a:xfrm>
            <a:off x="4104337" y="4233808"/>
            <a:ext cx="4048262" cy="1938992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Проводник пассажирского вагона</a:t>
            </a:r>
            <a:endParaRPr lang="ru-RU" sz="2400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400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(обслуживает пассажиров, обеспечивает комфорт и </a:t>
            </a:r>
          </a:p>
          <a:p>
            <a:pPr algn="ctr">
              <a:buNone/>
            </a:pPr>
            <a:r>
              <a:rPr lang="ru-RU" sz="2400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безопасность)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722EC2-D698-87A2-B229-4D43F2B928BF}"/>
              </a:ext>
            </a:extLst>
          </p:cNvPr>
          <p:cNvSpPr txBox="1"/>
          <p:nvPr/>
        </p:nvSpPr>
        <p:spPr>
          <a:xfrm>
            <a:off x="8254042" y="4233808"/>
            <a:ext cx="3770412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Монтёр пути</a:t>
            </a:r>
            <a:endParaRPr lang="ru-RU" sz="2400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lvl="0" algn="ctr">
              <a:buClr>
                <a:srgbClr val="000000"/>
              </a:buClr>
              <a:buSzPts val="1200"/>
            </a:pPr>
            <a:r>
              <a:rPr lang="ru-RU" sz="2400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(ремонтирует и обслуживает железнодорожные пути, стрелочные переводы)</a:t>
            </a:r>
            <a:endParaRPr lang="ru-RU" sz="2400" spc="15" dirty="0">
              <a:effectLst/>
              <a:latin typeface="Times New Roman" panose="02020603050405020304" pitchFamily="18" charset="0"/>
              <a:ea typeface="Symbol" panose="05050102010706020507" pitchFamily="18" charset="2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025BDD5-DBBF-967A-C7E4-8D2611064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9" y="836712"/>
            <a:ext cx="4153214" cy="2927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870BD13-F382-A542-8D28-60CD1435F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6742" y="712269"/>
            <a:ext cx="3398515" cy="3286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5427BDA-2729-B914-14EF-E3D1C6521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1038" y="641414"/>
            <a:ext cx="4062057" cy="35400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63198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01605D87-799E-D5B5-09D1-AB4056A50FAD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DD64A0F-15BC-479A-6546-84C1E5D777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6</a:t>
            </a:fld>
            <a:endParaRPr lang="ru-RU"/>
          </a:p>
        </p:txBody>
      </p:sp>
      <p:sp>
        <p:nvSpPr>
          <p:cNvPr id="2110218763" name=" 2110218762">
            <a:extLst>
              <a:ext uri="{FF2B5EF4-FFF2-40B4-BE49-F238E27FC236}">
                <a16:creationId xmlns:a16="http://schemas.microsoft.com/office/drawing/2014/main" id="{922C907F-6DF2-3F3F-014F-BCE391D3D610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>
            <a:extLst>
              <a:ext uri="{FF2B5EF4-FFF2-40B4-BE49-F238E27FC236}">
                <a16:creationId xmlns:a16="http://schemas.microsoft.com/office/drawing/2014/main" id="{F01B763C-BC01-1634-67B7-612888CF2C75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>
            <a:extLst>
              <a:ext uri="{FF2B5EF4-FFF2-40B4-BE49-F238E27FC236}">
                <a16:creationId xmlns:a16="http://schemas.microsoft.com/office/drawing/2014/main" id="{4C889230-82E5-AC10-9910-BBE8748D8BB0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557EF0-2E44-822F-BF7C-7C2903F5ED1C}"/>
              </a:ext>
            </a:extLst>
          </p:cNvPr>
          <p:cNvSpPr txBox="1"/>
          <p:nvPr/>
        </p:nvSpPr>
        <p:spPr>
          <a:xfrm>
            <a:off x="551384" y="4233808"/>
            <a:ext cx="5244883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 пути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(отвечает за состояние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железнодорожного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полотна, мостов, переездов)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578935-DA2A-4BDD-53DA-CE71DA3D939F}"/>
              </a:ext>
            </a:extLst>
          </p:cNvPr>
          <p:cNvSpPr txBox="1"/>
          <p:nvPr/>
        </p:nvSpPr>
        <p:spPr>
          <a:xfrm>
            <a:off x="7176382" y="4233808"/>
            <a:ext cx="3816425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Логист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(планирует и оптимизирует перевозки грузов и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пассажиров)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3E5FB4-D7EB-39FC-DE1B-544CE0D44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7" y="47775"/>
            <a:ext cx="3744416" cy="4190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63E6017-DEC3-49BE-2543-89DC79F6C5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94" y="332656"/>
            <a:ext cx="5327565" cy="372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73188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37011062-5E9F-2463-E7F6-0C1AB8288175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3C291DF-48A1-E079-A2D3-8BBBAD227F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7</a:t>
            </a:fld>
            <a:endParaRPr lang="ru-RU"/>
          </a:p>
        </p:txBody>
      </p:sp>
      <p:sp>
        <p:nvSpPr>
          <p:cNvPr id="2110218763" name=" 2110218762">
            <a:extLst>
              <a:ext uri="{FF2B5EF4-FFF2-40B4-BE49-F238E27FC236}">
                <a16:creationId xmlns:a16="http://schemas.microsoft.com/office/drawing/2014/main" id="{B58E0D81-3162-0E2C-36C1-CC512F313DAB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>
            <a:extLst>
              <a:ext uri="{FF2B5EF4-FFF2-40B4-BE49-F238E27FC236}">
                <a16:creationId xmlns:a16="http://schemas.microsoft.com/office/drawing/2014/main" id="{D5658314-0C6A-CC8E-0327-56C60EE20C75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>
            <a:extLst>
              <a:ext uri="{FF2B5EF4-FFF2-40B4-BE49-F238E27FC236}">
                <a16:creationId xmlns:a16="http://schemas.microsoft.com/office/drawing/2014/main" id="{C579CE21-6AD0-5932-442E-9A90595603F7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12C5C7-1666-4E3B-78C3-A0BE576B7592}"/>
              </a:ext>
            </a:extLst>
          </p:cNvPr>
          <p:cNvSpPr txBox="1"/>
          <p:nvPr/>
        </p:nvSpPr>
        <p:spPr>
          <a:xfrm>
            <a:off x="181758" y="4233808"/>
            <a:ext cx="4048262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 рабочий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(укладка асфальта, установка бордюров, разметка)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F85928-07FD-CE2E-6495-B751EDE7E3C7}"/>
              </a:ext>
            </a:extLst>
          </p:cNvPr>
          <p:cNvSpPr txBox="1"/>
          <p:nvPr/>
        </p:nvSpPr>
        <p:spPr>
          <a:xfrm>
            <a:off x="4205780" y="4233808"/>
            <a:ext cx="4048262" cy="1938992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Инженер‑строитель 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автомобильных дорог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(проектирование,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 и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 дорог)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1E38B4-57A2-1BFF-BE65-5DA0D1FB51A7}"/>
              </a:ext>
            </a:extLst>
          </p:cNvPr>
          <p:cNvSpPr txBox="1"/>
          <p:nvPr/>
        </p:nvSpPr>
        <p:spPr>
          <a:xfrm>
            <a:off x="8254042" y="4233808"/>
            <a:ext cx="3770412" cy="2308324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 дорожного 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(аудит состояния дорог,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 рекомендаций по ремонту)</a:t>
            </a:r>
          </a:p>
          <a:p>
            <a:pPr algn="ctr">
              <a:buNone/>
            </a:pPr>
            <a:endParaRPr lang="ru-RU" sz="2400" spc="15" dirty="0">
              <a:effectLst/>
              <a:latin typeface="Times New Roman" panose="02020603050405020304" pitchFamily="18" charset="0"/>
              <a:ea typeface="Symbol" panose="05050102010706020507" pitchFamily="18" charset="2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8721AD-0BB1-E066-5F9E-8C4C012D3E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58" y="130963"/>
            <a:ext cx="4048263" cy="3921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6BB6944-65DE-5354-C51E-73199CACDE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94542"/>
            <a:ext cx="4079417" cy="3740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D760036-092E-FB0D-1FA5-D58A42BB50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3298" y="736928"/>
            <a:ext cx="3435031" cy="3349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47201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DEA22341-D702-E1D7-D0D8-745B1430072C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D1FF261-8AB0-555A-F371-A9E392206D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8</a:t>
            </a:fld>
            <a:endParaRPr lang="ru-RU"/>
          </a:p>
        </p:txBody>
      </p:sp>
      <p:sp>
        <p:nvSpPr>
          <p:cNvPr id="2110218763" name=" 2110218762">
            <a:extLst>
              <a:ext uri="{FF2B5EF4-FFF2-40B4-BE49-F238E27FC236}">
                <a16:creationId xmlns:a16="http://schemas.microsoft.com/office/drawing/2014/main" id="{6FF70620-72D3-8BCB-AC02-C06F8825AF56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>
            <a:extLst>
              <a:ext uri="{FF2B5EF4-FFF2-40B4-BE49-F238E27FC236}">
                <a16:creationId xmlns:a16="http://schemas.microsoft.com/office/drawing/2014/main" id="{5D217BE4-ABB3-4D79-473C-6DC99450428B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>
            <a:extLst>
              <a:ext uri="{FF2B5EF4-FFF2-40B4-BE49-F238E27FC236}">
                <a16:creationId xmlns:a16="http://schemas.microsoft.com/office/drawing/2014/main" id="{CDCEA350-DD5A-55C4-0B89-8F4D22AE8925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0DA9FF-3326-E0CE-99A9-8759A97EEAE2}"/>
              </a:ext>
            </a:extLst>
          </p:cNvPr>
          <p:cNvSpPr txBox="1"/>
          <p:nvPr/>
        </p:nvSpPr>
        <p:spPr>
          <a:xfrm>
            <a:off x="551384" y="4233808"/>
            <a:ext cx="5244883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Инженер‑проектировщик 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автомобильных дорог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(разработка проектов трасс, развязок, мостов)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6B74A9-6DDE-CC7B-372E-90C82AD0916D}"/>
              </a:ext>
            </a:extLst>
          </p:cNvPr>
          <p:cNvSpPr txBox="1"/>
          <p:nvPr/>
        </p:nvSpPr>
        <p:spPr>
          <a:xfrm>
            <a:off x="7032366" y="4233808"/>
            <a:ext cx="4608250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 дорожной техники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(управление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асфальтоукладчиками, катками,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экскаваторами)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197E00-7B41-FB4D-4879-BA1902F73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449" y="188640"/>
            <a:ext cx="5371110" cy="3831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060EBE-4E97-EBF2-BED3-FEB84F5EDF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7710" y="64390"/>
            <a:ext cx="4497734" cy="4080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27504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9</a:t>
            </a:fld>
            <a:endParaRPr lang="ru-RU"/>
          </a:p>
        </p:txBody>
      </p:sp>
      <p:sp>
        <p:nvSpPr>
          <p:cNvPr id="2110218763" name=" 2110218762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8CDA9A-7E1C-9FA8-F5B3-BE90CD5055D6}"/>
              </a:ext>
            </a:extLst>
          </p:cNvPr>
          <p:cNvSpPr txBox="1"/>
          <p:nvPr/>
        </p:nvSpPr>
        <p:spPr>
          <a:xfrm>
            <a:off x="41624" y="242582"/>
            <a:ext cx="6997369" cy="63728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Автодорога федерального значения М7 «Волга»: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Москва — Владимир — Нижний Новгород — Казань, имеет протяжённость 816 километров.</a:t>
            </a:r>
            <a:endParaRPr lang="ru-RU" sz="2400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Трасса М-12 «Восток» 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—платная автомобильная магистраль между Москвой и Тюменью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 ней особенного?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Безбарьерная система «Свободный поток»: машины едут без остановки, а счёт за проезд формируется автоматически.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до 110 км/ч, нет светофоров, всё хорошо освещено.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в пути сокращается в разы: из Владимира в Москву или Казань теперь можно доехать намного быстрее.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2400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8DF21FD-D740-AEFA-1377-B1CA7FF532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2370" y="2780928"/>
            <a:ext cx="5412583" cy="3993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318</Words>
  <Application>Microsoft Office PowerPoint</Application>
  <DocSecurity>0</DocSecurity>
  <PresentationFormat>Широкоэкранный</PresentationFormat>
  <Paragraphs>61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Times New Roman</vt:lpstr>
      <vt:lpstr>Calibri</vt:lpstr>
      <vt:lpstr>PT Serif</vt:lpstr>
      <vt:lpstr>Arial</vt:lpstr>
      <vt:lpstr>Mulish</vt:lpstr>
      <vt:lpstr>Abadi</vt:lpstr>
      <vt:lpstr>Тема Office</vt:lpstr>
      <vt:lpstr>«Транспортная сфера Владимирской области»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2</cp:revision>
  <dcterms:created xsi:type="dcterms:W3CDTF">2025-09-09T12:47:31Z</dcterms:created>
  <dcterms:modified xsi:type="dcterms:W3CDTF">2026-02-03T18:51:40Z</dcterms:modified>
  <cp:category/>
  <dc:identifier/>
  <cp:contentStatus/>
  <dc:language/>
  <cp:version/>
</cp:coreProperties>
</file>